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67" r:id="rId6"/>
    <p:sldId id="278" r:id="rId7"/>
    <p:sldId id="271" r:id="rId8"/>
    <p:sldId id="277" r:id="rId9"/>
    <p:sldId id="274" r:id="rId10"/>
    <p:sldId id="275" r:id="rId11"/>
    <p:sldId id="272" r:id="rId12"/>
    <p:sldId id="269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Morisco" initials="MM" lastIdx="1" clrIdx="0">
    <p:extLst>
      <p:ext uri="{19B8F6BF-5375-455C-9EA6-DF929625EA0E}">
        <p15:presenceInfo xmlns:p15="http://schemas.microsoft.com/office/powerpoint/2012/main" userId="39a64d47c1c35f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EFA"/>
    <a:srgbClr val="262626"/>
    <a:srgbClr val="7B7B7B"/>
    <a:srgbClr val="E66914"/>
    <a:srgbClr val="F6095B"/>
    <a:srgbClr val="B61759"/>
    <a:srgbClr val="432A59"/>
    <a:srgbClr val="153157"/>
    <a:srgbClr val="292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784F0-ECA8-449F-90CB-65B32D282E6A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BCE9-0D5E-4B76-88EE-4E42B5B659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BCE9-0D5E-4B76-88EE-4E42B5B659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02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B3ADD-1019-4F5B-A30B-0CDF8EBE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2BCFF8-34EF-4777-B79B-C46B857DE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3D602-311D-464C-83C8-AE8B6DCC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C69D00-FA9B-427E-B2F2-020ABDFA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45586-0F26-4C07-BA9D-3335A00E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1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CF069-AE9C-4849-9A66-A8C6F71B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ADD2D0-2FB8-4E57-BF86-EBA6FE7FE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3EF3F-BD08-4AAD-995F-5E752801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3B4A6C-0CA3-456F-9056-65F51C29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7F29B-D21F-424F-8842-26F0E86F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23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791760-B333-4B2D-9166-325F3E70D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A50D3D-99C3-4131-A2B6-153072C91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F0D8C1-A12D-4AE7-8438-62A6170B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562E90-A3CB-496E-A146-A2819C3A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D41101-83D4-43FC-B969-8AD1BB0F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1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562F11-23BC-47CC-9C24-9B946824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75FADC-435F-4CA1-BC0A-C895BA22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84D15F-28FB-455A-9618-4805449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DE0C9C-D7B6-40F6-B354-D16698EF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7119C-F420-4875-B98F-509B2DBF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3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08A78-9633-4A7D-9BDD-03BD313B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88CD90-B511-495E-AE6F-6E492695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BC5616-3FE9-4103-A5FF-B8B5BB4D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F9E9F5-5C21-40C8-8111-046A5C15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033878-F8BC-4D3D-87DA-71021F1F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E4E3E-7E67-4C21-8BFE-78953E3C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90C6B-B2D7-4B22-BDBD-4C4A58621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BDD16B-8D43-4CAB-B20E-FD396A721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F15E42-CF0F-4F02-B75A-51CE35D2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CB59BD-781F-42AD-A01B-4F6843AC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430388-97FC-46BA-8202-EA900059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07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E17CE-CA4D-4FAF-B579-41E7F393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80CE54-8848-4B35-AAD7-FA828972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F00A8E-A324-438E-9B20-778E40AD0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0FF7E3-17FA-412E-80EB-3B73CCB7A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E8FB09-30B3-424C-81AC-B4A90F5AB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379944-35EF-4366-A5DE-3F2D15D8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AA3CDB-21E9-449A-A383-A9457196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0657A9-E09C-4271-9C9D-79A134F6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E7CDD-8CAE-484B-96BE-CAE5FBC7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079266-1042-4DA5-AB8E-3E57499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8487A2-B0A6-46D7-9195-577A9CBD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AC6A67-6997-4A2F-97D0-4A480C81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74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C42048-7650-49F0-AB87-AF74CC2B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C6EBFB-1E60-4FF4-B5E7-8AA00806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D651F5-BDEF-44F2-8AA8-2D39BA3B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96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CBCF-7268-436C-AA10-B0270AEC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3A384-6DB3-4C79-8116-AF0C8A17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5761DD-709E-48AB-894F-3B6EE75A1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DFDB5C-746C-4DC9-8516-35A194F8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ECA52A-8A8E-4B47-A73C-00875214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05DA34-0580-4C12-8F22-AAADD29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32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BD2AB-18CF-44CC-A189-A0A8808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1E6FEF-2B8C-4979-B271-08B193FDE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BBC30E-C12C-439A-839C-01CA5EB4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CB29FA-6EA3-4C03-B762-E7A47665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4CDFF9-3972-4A67-8778-BAB50687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93B39C-A4E0-4EB8-A5B8-AA9131AC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51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3EBD4C-6ACC-4DEC-BF0F-B39AD55E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FC26A-759A-4070-A73C-AA9430D31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C9D844-D4F9-4D4B-8430-4D0DDB927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B83E-0911-4174-A2BF-9FBDB910044F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F5654-1682-4B25-BC2D-4146A6AD3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A9DA65-659E-45CD-81F7-F9AF00F5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F938-88B5-497E-A3EA-3D978B74C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98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0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957032C-E41F-448A-B66E-895E5EB3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5" y="1400561"/>
            <a:ext cx="11353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DI PISA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INFORMATICA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7A5AFDE-5295-4EF8-B4C8-1CFC77CA3173}"/>
              </a:ext>
            </a:extLst>
          </p:cNvPr>
          <p:cNvSpPr/>
          <p:nvPr/>
        </p:nvSpPr>
        <p:spPr>
          <a:xfrm>
            <a:off x="2944301" y="2875002"/>
            <a:ext cx="63033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it-IT" sz="3200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Realtà Aumentata</a:t>
            </a:r>
            <a:endParaRPr lang="it-IT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Analisi delle criticità nel settore degli smartphone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4AEABCA-1342-47BD-A50E-DBB173F48BE9}"/>
              </a:ext>
            </a:extLst>
          </p:cNvPr>
          <p:cNvSpPr/>
          <p:nvPr/>
        </p:nvSpPr>
        <p:spPr>
          <a:xfrm>
            <a:off x="4386553" y="2279520"/>
            <a:ext cx="341888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it-IT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it-IT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orso</a:t>
            </a:r>
            <a:r>
              <a:rPr lang="it-IT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</a:t>
            </a:r>
            <a:r>
              <a:rPr lang="it-IT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</a:t>
            </a:r>
            <a:r>
              <a:rPr lang="it-IT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aurea</a:t>
            </a:r>
            <a:r>
              <a:rPr lang="it-IT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it-IT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  <a:r>
              <a:rPr lang="it-IT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nformatica</a:t>
            </a:r>
            <a:endParaRPr lang="it-IT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742EE83-48BD-46CA-8F65-C3EF48B8B8E6}"/>
              </a:ext>
            </a:extLst>
          </p:cNvPr>
          <p:cNvSpPr/>
          <p:nvPr/>
        </p:nvSpPr>
        <p:spPr>
          <a:xfrm>
            <a:off x="4262770" y="6131210"/>
            <a:ext cx="366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spc="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anno accademico 2018-2019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CDBCD1-8C28-4C02-AF4E-F44D399969EC}"/>
              </a:ext>
            </a:extLst>
          </p:cNvPr>
          <p:cNvSpPr txBox="1"/>
          <p:nvPr/>
        </p:nvSpPr>
        <p:spPr>
          <a:xfrm>
            <a:off x="993057" y="4794545"/>
            <a:ext cx="33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Relatore: Prof. </a:t>
            </a:r>
            <a:r>
              <a:rPr lang="it-IT" cap="small" dirty="0">
                <a:solidFill>
                  <a:schemeClr val="bg1"/>
                </a:solidFill>
              </a:rPr>
              <a:t>Antonio Cisternino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CFFCB6-3970-4760-A9B3-BE40F7494300}"/>
              </a:ext>
            </a:extLst>
          </p:cNvPr>
          <p:cNvSpPr txBox="1"/>
          <p:nvPr/>
        </p:nvSpPr>
        <p:spPr>
          <a:xfrm>
            <a:off x="8042786" y="4723139"/>
            <a:ext cx="328151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</a:rPr>
              <a:t>Candidato: </a:t>
            </a:r>
            <a:r>
              <a:rPr lang="it-IT" cap="small" dirty="0">
                <a:solidFill>
                  <a:schemeClr val="bg1"/>
                </a:solidFill>
              </a:rPr>
              <a:t>Michele Morisco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25022A-F5B4-406E-BAC3-C06DE98FE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28" y="131308"/>
            <a:ext cx="974312" cy="9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1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666412-74F4-4DC7-A2CC-15A1A9226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913" y="0"/>
            <a:ext cx="12264913" cy="6858000"/>
          </a:xfrm>
          <a:prstGeom prst="rect">
            <a:avLst/>
          </a:prstGeom>
        </p:spPr>
      </p:pic>
      <p:pic>
        <p:nvPicPr>
          <p:cNvPr id="1026" name="Picture 2" descr="MRTK">
            <a:extLst>
              <a:ext uri="{FF2B5EF4-FFF2-40B4-BE49-F238E27FC236}">
                <a16:creationId xmlns:a16="http://schemas.microsoft.com/office/drawing/2014/main" id="{FA55879A-1399-4788-BEA4-441C4F30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2" y="2516957"/>
            <a:ext cx="4493442" cy="2563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6283CF3-54AB-4E27-9D6A-A253DBF58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6" y="102360"/>
            <a:ext cx="5540822" cy="21129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3EDC6FB-A98E-4A25-86E7-CD601EDEA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238" y="5762864"/>
            <a:ext cx="5429250" cy="10953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9B8FE02-9E0B-4686-91C8-5AFA35427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0" y="5829538"/>
            <a:ext cx="5610225" cy="962025"/>
          </a:xfrm>
          <a:prstGeom prst="rect">
            <a:avLst/>
          </a:prstGeom>
        </p:spPr>
      </p:pic>
      <p:pic>
        <p:nvPicPr>
          <p:cNvPr id="2050" name="Picture 2" descr="Risultato immagini per manomotion sdk image">
            <a:extLst>
              <a:ext uri="{FF2B5EF4-FFF2-40B4-BE49-F238E27FC236}">
                <a16:creationId xmlns:a16="http://schemas.microsoft.com/office/drawing/2014/main" id="{76B446A9-51CB-4E97-BF6A-159B64D2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5" y="2516957"/>
            <a:ext cx="4525284" cy="2563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2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ornice 14">
            <a:extLst>
              <a:ext uri="{FF2B5EF4-FFF2-40B4-BE49-F238E27FC236}">
                <a16:creationId xmlns:a16="http://schemas.microsoft.com/office/drawing/2014/main" id="{49854BB5-160C-40EF-BB50-88DD26B223A1}"/>
              </a:ext>
            </a:extLst>
          </p:cNvPr>
          <p:cNvSpPr/>
          <p:nvPr/>
        </p:nvSpPr>
        <p:spPr>
          <a:xfrm>
            <a:off x="210859" y="1905549"/>
            <a:ext cx="5344380" cy="4025246"/>
          </a:xfrm>
          <a:prstGeom prst="frame">
            <a:avLst>
              <a:gd name="adj1" fmla="val 2566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7564D8-4C68-4171-B6C2-F5A4A78E8124}"/>
              </a:ext>
            </a:extLst>
          </p:cNvPr>
          <p:cNvSpPr txBox="1"/>
          <p:nvPr/>
        </p:nvSpPr>
        <p:spPr>
          <a:xfrm>
            <a:off x="3429155" y="153600"/>
            <a:ext cx="533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Occlusione</a:t>
            </a:r>
          </a:p>
        </p:txBody>
      </p:sp>
      <p:pic>
        <p:nvPicPr>
          <p:cNvPr id="13" name="Immagine 12" descr="Immagine che contiene gatto, interni, finestra, vivendo&#10;&#10;Descrizione generata automaticamente">
            <a:extLst>
              <a:ext uri="{FF2B5EF4-FFF2-40B4-BE49-F238E27FC236}">
                <a16:creationId xmlns:a16="http://schemas.microsoft.com/office/drawing/2014/main" id="{7CB4B506-2514-46CF-9CAC-6280800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2" y="1999816"/>
            <a:ext cx="5152753" cy="3836711"/>
          </a:xfrm>
          <a:prstGeom prst="rect">
            <a:avLst/>
          </a:prstGeom>
        </p:spPr>
      </p:pic>
      <p:pic>
        <p:nvPicPr>
          <p:cNvPr id="2050" name="Picture 2" descr="Risultato immagini per depth api google">
            <a:extLst>
              <a:ext uri="{FF2B5EF4-FFF2-40B4-BE49-F238E27FC236}">
                <a16:creationId xmlns:a16="http://schemas.microsoft.com/office/drawing/2014/main" id="{F103F420-8A65-4899-9B70-8DA146C3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83" y="1191514"/>
            <a:ext cx="3977754" cy="22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A00062-AB17-4F99-A1ED-ED6679DDA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29674" y="1270138"/>
            <a:ext cx="1469383" cy="1711417"/>
          </a:xfrm>
          <a:prstGeom prst="rect">
            <a:avLst/>
          </a:prstGeom>
        </p:spPr>
      </p:pic>
      <p:pic>
        <p:nvPicPr>
          <p:cNvPr id="2052" name="Picture 4" descr="Risultato immagini per depth api visual google">
            <a:extLst>
              <a:ext uri="{FF2B5EF4-FFF2-40B4-BE49-F238E27FC236}">
                <a16:creationId xmlns:a16="http://schemas.microsoft.com/office/drawing/2014/main" id="{74493ACF-0170-4612-85FE-6B1A361A3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t="25119" r="-331" b="49864"/>
          <a:stretch/>
        </p:blipFill>
        <p:spPr bwMode="auto">
          <a:xfrm>
            <a:off x="7320075" y="3743224"/>
            <a:ext cx="4279769" cy="25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70AB0B4-488F-41DF-AE68-45D3CBBB7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765153" y="4705144"/>
            <a:ext cx="1371716" cy="1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8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32DB50-3B10-4FD1-9192-463824EECD52}"/>
              </a:ext>
            </a:extLst>
          </p:cNvPr>
          <p:cNvSpPr txBox="1"/>
          <p:nvPr/>
        </p:nvSpPr>
        <p:spPr>
          <a:xfrm>
            <a:off x="3429154" y="149341"/>
            <a:ext cx="533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Conclusioni</a:t>
            </a:r>
          </a:p>
        </p:txBody>
      </p:sp>
      <p:pic>
        <p:nvPicPr>
          <p:cNvPr id="3" name="Immagine 2" descr="Immagine che contiene portatile, tavolo&#10;&#10;Descrizione generata automaticamente">
            <a:extLst>
              <a:ext uri="{FF2B5EF4-FFF2-40B4-BE49-F238E27FC236}">
                <a16:creationId xmlns:a16="http://schemas.microsoft.com/office/drawing/2014/main" id="{5016CE20-3767-413F-96BB-02DE6232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10" y="726776"/>
            <a:ext cx="8296651" cy="6131224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FA9A994-1172-4549-A7E3-061A60AFE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09" y="2143432"/>
            <a:ext cx="4720679" cy="4714568"/>
          </a:xfrm>
          <a:prstGeom prst="rect">
            <a:avLst/>
          </a:prstGeom>
        </p:spPr>
      </p:pic>
      <p:pic>
        <p:nvPicPr>
          <p:cNvPr id="9" name="Immagine 8" descr="Immagine che contiene orologio, disegnando&#10;&#10;Descrizione generata automaticamente">
            <a:extLst>
              <a:ext uri="{FF2B5EF4-FFF2-40B4-BE49-F238E27FC236}">
                <a16:creationId xmlns:a16="http://schemas.microsoft.com/office/drawing/2014/main" id="{80557182-0A17-4231-8D15-5FEADA357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7" y="2143432"/>
            <a:ext cx="4720679" cy="47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22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CB56C5-1CD7-4669-B072-0712995875E8}"/>
              </a:ext>
            </a:extLst>
          </p:cNvPr>
          <p:cNvSpPr txBox="1"/>
          <p:nvPr/>
        </p:nvSpPr>
        <p:spPr>
          <a:xfrm>
            <a:off x="237241" y="2736502"/>
            <a:ext cx="1171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Penso che alla fine la popolazione di tutti i paesi vivrà esperienze di realtà aumentata ogni giorno, quasi come mangiare tre pasti al giorno. Diventerà tanto una parte di te. – Tim Cook, CEO Apple</a:t>
            </a:r>
          </a:p>
        </p:txBody>
      </p:sp>
    </p:spTree>
    <p:extLst>
      <p:ext uri="{BB962C8B-B14F-4D97-AF65-F5344CB8AC3E}">
        <p14:creationId xmlns:p14="http://schemas.microsoft.com/office/powerpoint/2010/main" val="295180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4CDF47-44D0-4801-9343-CB544670CE97}"/>
              </a:ext>
            </a:extLst>
          </p:cNvPr>
          <p:cNvSpPr txBox="1"/>
          <p:nvPr/>
        </p:nvSpPr>
        <p:spPr>
          <a:xfrm>
            <a:off x="2071090" y="350594"/>
            <a:ext cx="817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Perché la realtà aumentata?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A97DD8-FDCC-4861-95C2-01948596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0" y="1549507"/>
            <a:ext cx="3686175" cy="27908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76E642-D1D0-4D88-98C2-2B383C81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167" y="1459871"/>
            <a:ext cx="3857625" cy="25241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15F8F1C-7ED1-47C0-9761-8D06D4395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089" y="3996522"/>
            <a:ext cx="3686175" cy="27241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6C48EB-F47D-41F1-8231-B22B429F2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864" y="4184409"/>
            <a:ext cx="3800475" cy="2552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CA3FB-C56F-49A0-8084-0839CF793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86" y="4594421"/>
            <a:ext cx="1028746" cy="8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92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4CDF47-44D0-4801-9343-CB544670CE97}"/>
              </a:ext>
            </a:extLst>
          </p:cNvPr>
          <p:cNvSpPr txBox="1"/>
          <p:nvPr/>
        </p:nvSpPr>
        <p:spPr>
          <a:xfrm>
            <a:off x="3429154" y="149341"/>
            <a:ext cx="533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Realtà Aumentata</a:t>
            </a:r>
          </a:p>
        </p:txBody>
      </p:sp>
      <p:pic>
        <p:nvPicPr>
          <p:cNvPr id="3" name="Immagine 2" descr="Immagine che contiene tavolo, portatile, sedendo, aquilone&#10;&#10;Descrizione generata automaticamente">
            <a:extLst>
              <a:ext uri="{FF2B5EF4-FFF2-40B4-BE49-F238E27FC236}">
                <a16:creationId xmlns:a16="http://schemas.microsoft.com/office/drawing/2014/main" id="{094CE3A5-197A-43F9-ABF1-C88E0B05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87" y="1315335"/>
            <a:ext cx="8399023" cy="56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5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2EE135A-0DCE-4D66-964E-239FA7D8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47" y="4223006"/>
            <a:ext cx="3026370" cy="8680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01E3B1C-40C1-4316-9173-D5FE87B7B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25" y="4223006"/>
            <a:ext cx="1480785" cy="14807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5CE7C16-56C7-4B11-BD0C-C45E5DC9C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6" y="5207083"/>
            <a:ext cx="837048" cy="837048"/>
          </a:xfrm>
          <a:prstGeom prst="rect">
            <a:avLst/>
          </a:prstGeom>
        </p:spPr>
      </p:pic>
      <p:pic>
        <p:nvPicPr>
          <p:cNvPr id="12" name="Immagine 11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777E70DD-6B22-4182-8C57-BBD50B3E8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62" y="5322206"/>
            <a:ext cx="837048" cy="837048"/>
          </a:xfrm>
          <a:prstGeom prst="rect">
            <a:avLst/>
          </a:prstGeom>
        </p:spPr>
      </p:pic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261A991-F4AD-4D40-B612-F338F13BD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75" y="5768262"/>
            <a:ext cx="634676" cy="634676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9EE197F-940A-4168-9039-2AE00D7D7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5" y="4989923"/>
            <a:ext cx="1611078" cy="793254"/>
          </a:xfrm>
          <a:prstGeom prst="rect">
            <a:avLst/>
          </a:prstGeom>
        </p:spPr>
      </p:pic>
      <p:pic>
        <p:nvPicPr>
          <p:cNvPr id="5" name="Immagine 4" descr="Immagine che contiene uomo, acqua, largo, inpiedi&#10;&#10;Descrizione generata automaticamente">
            <a:extLst>
              <a:ext uri="{FF2B5EF4-FFF2-40B4-BE49-F238E27FC236}">
                <a16:creationId xmlns:a16="http://schemas.microsoft.com/office/drawing/2014/main" id="{0D82F0E4-F434-4FC8-AFCD-BB7DB086D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41" y="311297"/>
            <a:ext cx="5011918" cy="281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B18B7F-6568-46B1-B8F2-B5F822CB6423}"/>
              </a:ext>
            </a:extLst>
          </p:cNvPr>
          <p:cNvSpPr txBox="1"/>
          <p:nvPr/>
        </p:nvSpPr>
        <p:spPr>
          <a:xfrm>
            <a:off x="7832846" y="3298954"/>
            <a:ext cx="36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Smartphone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82C32CE-F106-4A86-98EA-49020FB55BBC}"/>
              </a:ext>
            </a:extLst>
          </p:cNvPr>
          <p:cNvSpPr txBox="1"/>
          <p:nvPr/>
        </p:nvSpPr>
        <p:spPr>
          <a:xfrm>
            <a:off x="426473" y="3298954"/>
            <a:ext cx="36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Smart </a:t>
            </a:r>
            <a:r>
              <a:rPr lang="it-IT" sz="3200" b="1" dirty="0" err="1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glasses</a:t>
            </a:r>
            <a:endParaRPr lang="it-IT" sz="3200" b="1" dirty="0">
              <a:solidFill>
                <a:srgbClr val="437EF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B7BD28-AED1-482F-A8FA-74A9B7E05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3959" y="1510634"/>
            <a:ext cx="1647825" cy="191925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CF3AFC-47D0-4D5A-8D84-757C80D50C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6368" y="1222758"/>
            <a:ext cx="1638300" cy="2076196"/>
          </a:xfrm>
          <a:prstGeom prst="rect">
            <a:avLst/>
          </a:prstGeom>
        </p:spPr>
      </p:pic>
      <p:pic>
        <p:nvPicPr>
          <p:cNvPr id="1026" name="Picture 2" descr="Risultato immagini per epson logo png">
            <a:extLst>
              <a:ext uri="{FF2B5EF4-FFF2-40B4-BE49-F238E27FC236}">
                <a16:creationId xmlns:a16="http://schemas.microsoft.com/office/drawing/2014/main" id="{EAA3D796-A597-4CF8-9CA0-E7CA78F4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2" y="5407376"/>
            <a:ext cx="1147709" cy="2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9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5B42320-09EE-4A39-833C-5230E362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2" y="1306978"/>
            <a:ext cx="5461318" cy="238892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40D54E9-D605-4EAA-BD91-63AFEB3EA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16" y="1675471"/>
            <a:ext cx="1765761" cy="176576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10270B-506C-42C8-BF73-CEEF5D10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0" y="1266509"/>
            <a:ext cx="5627274" cy="246986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ACDDC9B-2A89-42B4-A9D1-54375EC28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1" y="4084208"/>
            <a:ext cx="5654678" cy="248024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BE1090-7C11-4CB6-8C2D-95FFD278AB41}"/>
              </a:ext>
            </a:extLst>
          </p:cNvPr>
          <p:cNvSpPr txBox="1"/>
          <p:nvPr/>
        </p:nvSpPr>
        <p:spPr>
          <a:xfrm>
            <a:off x="3429155" y="109166"/>
            <a:ext cx="533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58444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BDBEE1-5B17-4C84-9D9F-B2C052DBE671}"/>
              </a:ext>
            </a:extLst>
          </p:cNvPr>
          <p:cNvSpPr txBox="1"/>
          <p:nvPr/>
        </p:nvSpPr>
        <p:spPr>
          <a:xfrm>
            <a:off x="3429155" y="53101"/>
            <a:ext cx="533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Computer Vision</a:t>
            </a:r>
          </a:p>
        </p:txBody>
      </p:sp>
      <p:pic>
        <p:nvPicPr>
          <p:cNvPr id="3074" name="Picture 2" descr="Risultato immagini per concurrent odometry and mapping">
            <a:extLst>
              <a:ext uri="{FF2B5EF4-FFF2-40B4-BE49-F238E27FC236}">
                <a16:creationId xmlns:a16="http://schemas.microsoft.com/office/drawing/2014/main" id="{EA5CFCD8-BAD7-4042-9047-A66B3763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8" y="1032496"/>
            <a:ext cx="3827555" cy="43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rnice 7">
            <a:extLst>
              <a:ext uri="{FF2B5EF4-FFF2-40B4-BE49-F238E27FC236}">
                <a16:creationId xmlns:a16="http://schemas.microsoft.com/office/drawing/2014/main" id="{C4223EE0-5F03-4413-B243-4EC1353CCF19}"/>
              </a:ext>
            </a:extLst>
          </p:cNvPr>
          <p:cNvSpPr/>
          <p:nvPr/>
        </p:nvSpPr>
        <p:spPr>
          <a:xfrm>
            <a:off x="546754" y="961535"/>
            <a:ext cx="3969976" cy="4543719"/>
          </a:xfrm>
          <a:prstGeom prst="frame">
            <a:avLst>
              <a:gd name="adj1" fmla="val 2566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Rettangolo con angoli in alto arrotondati 3">
            <a:extLst>
              <a:ext uri="{FF2B5EF4-FFF2-40B4-BE49-F238E27FC236}">
                <a16:creationId xmlns:a16="http://schemas.microsoft.com/office/drawing/2014/main" id="{5339F3C3-BE96-4458-8321-1B3F7E162ACF}"/>
              </a:ext>
            </a:extLst>
          </p:cNvPr>
          <p:cNvSpPr/>
          <p:nvPr/>
        </p:nvSpPr>
        <p:spPr>
          <a:xfrm rot="10800000">
            <a:off x="546755" y="5501321"/>
            <a:ext cx="3969975" cy="1168923"/>
          </a:xfrm>
          <a:prstGeom prst="round2Same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C48F46-B381-46C3-9399-509AC0E694AF}"/>
              </a:ext>
            </a:extLst>
          </p:cNvPr>
          <p:cNvSpPr txBox="1"/>
          <p:nvPr/>
        </p:nvSpPr>
        <p:spPr>
          <a:xfrm>
            <a:off x="619377" y="5553949"/>
            <a:ext cx="382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SLAM (</a:t>
            </a:r>
            <a:r>
              <a:rPr lang="it-IT" sz="1400" dirty="0" err="1">
                <a:solidFill>
                  <a:schemeClr val="bg1"/>
                </a:solidFill>
              </a:rPr>
              <a:t>Simultaneous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localization</a:t>
            </a:r>
            <a:r>
              <a:rPr lang="it-IT" sz="1400" dirty="0">
                <a:solidFill>
                  <a:schemeClr val="bg1"/>
                </a:solidFill>
              </a:rPr>
              <a:t> and mapping) si tratta di un algoritmo di CV, generalmente usato in robotica, che permette ad un robot di creare una mappa dell’ambiente circostante e localizzarsi in esso.</a:t>
            </a:r>
          </a:p>
        </p:txBody>
      </p:sp>
      <p:pic>
        <p:nvPicPr>
          <p:cNvPr id="3078" name="Picture 6" descr="Risultato immagini per google arcore point">
            <a:extLst>
              <a:ext uri="{FF2B5EF4-FFF2-40B4-BE49-F238E27FC236}">
                <a16:creationId xmlns:a16="http://schemas.microsoft.com/office/drawing/2014/main" id="{DADADA01-6734-4F47-B0CF-22E9E3B1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87" y="1032496"/>
            <a:ext cx="5213025" cy="4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rnice 13">
            <a:extLst>
              <a:ext uri="{FF2B5EF4-FFF2-40B4-BE49-F238E27FC236}">
                <a16:creationId xmlns:a16="http://schemas.microsoft.com/office/drawing/2014/main" id="{00078CF6-F5A1-4B1E-BFD6-C3FFE9D4FF9F}"/>
              </a:ext>
            </a:extLst>
          </p:cNvPr>
          <p:cNvSpPr/>
          <p:nvPr/>
        </p:nvSpPr>
        <p:spPr>
          <a:xfrm>
            <a:off x="6530571" y="961533"/>
            <a:ext cx="5403763" cy="4539787"/>
          </a:xfrm>
          <a:prstGeom prst="frame">
            <a:avLst>
              <a:gd name="adj1" fmla="val 2566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con angoli in alto arrotondati 14">
            <a:extLst>
              <a:ext uri="{FF2B5EF4-FFF2-40B4-BE49-F238E27FC236}">
                <a16:creationId xmlns:a16="http://schemas.microsoft.com/office/drawing/2014/main" id="{038FB6C1-BED0-4D2D-A61B-2E6AFD07E1BF}"/>
              </a:ext>
            </a:extLst>
          </p:cNvPr>
          <p:cNvSpPr/>
          <p:nvPr/>
        </p:nvSpPr>
        <p:spPr>
          <a:xfrm rot="10800000">
            <a:off x="6530569" y="5430406"/>
            <a:ext cx="5403762" cy="1239838"/>
          </a:xfrm>
          <a:prstGeom prst="round2Same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8D43FE-809E-4DEC-92DE-37E0CCD9AE9B}"/>
              </a:ext>
            </a:extLst>
          </p:cNvPr>
          <p:cNvSpPr txBox="1"/>
          <p:nvPr/>
        </p:nvSpPr>
        <p:spPr>
          <a:xfrm>
            <a:off x="6713487" y="5552908"/>
            <a:ext cx="5107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ARCore</a:t>
            </a:r>
            <a:r>
              <a:rPr lang="it-IT" sz="1400" dirty="0">
                <a:solidFill>
                  <a:schemeClr val="bg1"/>
                </a:solidFill>
              </a:rPr>
              <a:t> usa COM (</a:t>
            </a:r>
            <a:r>
              <a:rPr lang="it-IT" sz="1400" dirty="0" err="1">
                <a:solidFill>
                  <a:schemeClr val="bg1"/>
                </a:solidFill>
              </a:rPr>
              <a:t>Concurrent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odometry</a:t>
            </a:r>
            <a:r>
              <a:rPr lang="it-IT" sz="1400" dirty="0">
                <a:solidFill>
                  <a:schemeClr val="bg1"/>
                </a:solidFill>
              </a:rPr>
              <a:t> and mapping) per rilevare i feature point e determinare la posizione del dispositivo nell’ambiente circostante.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29CE83A-5899-4FDC-9B3B-E26359175478}"/>
              </a:ext>
            </a:extLst>
          </p:cNvPr>
          <p:cNvSpPr/>
          <p:nvPr/>
        </p:nvSpPr>
        <p:spPr>
          <a:xfrm>
            <a:off x="4835951" y="3044858"/>
            <a:ext cx="1343610" cy="384142"/>
          </a:xfrm>
          <a:prstGeom prst="rightArrow">
            <a:avLst/>
          </a:prstGeom>
          <a:solidFill>
            <a:srgbClr val="437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2696F5-A124-4769-A58B-2C8AEC9D6549}"/>
              </a:ext>
            </a:extLst>
          </p:cNvPr>
          <p:cNvSpPr txBox="1"/>
          <p:nvPr/>
        </p:nvSpPr>
        <p:spPr>
          <a:xfrm>
            <a:off x="5012848" y="2757158"/>
            <a:ext cx="98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7EFA"/>
                </a:solidFill>
              </a:rPr>
              <a:t>Variante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E997BE5-9CC2-4754-8D47-B420C9883B8D}"/>
              </a:ext>
            </a:extLst>
          </p:cNvPr>
          <p:cNvSpPr txBox="1"/>
          <p:nvPr/>
        </p:nvSpPr>
        <p:spPr>
          <a:xfrm>
            <a:off x="4489344" y="3332679"/>
            <a:ext cx="218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437EFA"/>
                </a:solidFill>
              </a:rPr>
              <a:t>VIO </a:t>
            </a:r>
          </a:p>
          <a:p>
            <a:r>
              <a:rPr lang="it-IT" sz="1400" dirty="0">
                <a:solidFill>
                  <a:srgbClr val="437EFA"/>
                </a:solidFill>
              </a:rPr>
              <a:t>(Visual </a:t>
            </a:r>
            <a:r>
              <a:rPr lang="it-IT" sz="1400" dirty="0" err="1">
                <a:solidFill>
                  <a:srgbClr val="437EFA"/>
                </a:solidFill>
              </a:rPr>
              <a:t>Inertial</a:t>
            </a:r>
            <a:r>
              <a:rPr lang="it-IT" sz="1400" dirty="0">
                <a:solidFill>
                  <a:srgbClr val="437EFA"/>
                </a:solidFill>
              </a:rPr>
              <a:t> </a:t>
            </a:r>
            <a:r>
              <a:rPr lang="it-IT" sz="1400" dirty="0" err="1">
                <a:solidFill>
                  <a:srgbClr val="437EFA"/>
                </a:solidFill>
              </a:rPr>
              <a:t>Odometry</a:t>
            </a:r>
            <a:r>
              <a:rPr lang="it-IT" sz="1400" dirty="0">
                <a:solidFill>
                  <a:srgbClr val="437EF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544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EFD728-BE06-46CD-BFD4-AC2B1B089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23" y="0"/>
            <a:ext cx="7283154" cy="24138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13EC5F1-111A-4D40-B9F6-1905F642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76" y="2407210"/>
            <a:ext cx="7148285" cy="44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93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rnice 10">
            <a:extLst>
              <a:ext uri="{FF2B5EF4-FFF2-40B4-BE49-F238E27FC236}">
                <a16:creationId xmlns:a16="http://schemas.microsoft.com/office/drawing/2014/main" id="{C4D6D665-E3A6-4938-91D3-5BBB3FE5FDE9}"/>
              </a:ext>
            </a:extLst>
          </p:cNvPr>
          <p:cNvSpPr/>
          <p:nvPr/>
        </p:nvSpPr>
        <p:spPr>
          <a:xfrm>
            <a:off x="439286" y="1687397"/>
            <a:ext cx="5529761" cy="4025246"/>
          </a:xfrm>
          <a:prstGeom prst="frame">
            <a:avLst>
              <a:gd name="adj1" fmla="val 2566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990F72-B1BA-4C17-8789-35A523692527}"/>
              </a:ext>
            </a:extLst>
          </p:cNvPr>
          <p:cNvSpPr txBox="1"/>
          <p:nvPr/>
        </p:nvSpPr>
        <p:spPr>
          <a:xfrm>
            <a:off x="537321" y="1041064"/>
            <a:ext cx="533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Illuminazione</a:t>
            </a:r>
          </a:p>
        </p:txBody>
      </p:sp>
      <p:sp>
        <p:nvSpPr>
          <p:cNvPr id="15" name="Cornice 14">
            <a:extLst>
              <a:ext uri="{FF2B5EF4-FFF2-40B4-BE49-F238E27FC236}">
                <a16:creationId xmlns:a16="http://schemas.microsoft.com/office/drawing/2014/main" id="{49854BB5-160C-40EF-BB50-88DD26B223A1}"/>
              </a:ext>
            </a:extLst>
          </p:cNvPr>
          <p:cNvSpPr/>
          <p:nvPr/>
        </p:nvSpPr>
        <p:spPr>
          <a:xfrm>
            <a:off x="6408333" y="1687397"/>
            <a:ext cx="5344380" cy="4025246"/>
          </a:xfrm>
          <a:prstGeom prst="frame">
            <a:avLst>
              <a:gd name="adj1" fmla="val 2566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7564D8-4C68-4171-B6C2-F5A4A78E8124}"/>
              </a:ext>
            </a:extLst>
          </p:cNvPr>
          <p:cNvSpPr txBox="1"/>
          <p:nvPr/>
        </p:nvSpPr>
        <p:spPr>
          <a:xfrm>
            <a:off x="6642106" y="1041065"/>
            <a:ext cx="533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437EF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Occlusione</a:t>
            </a:r>
          </a:p>
        </p:txBody>
      </p:sp>
      <p:pic>
        <p:nvPicPr>
          <p:cNvPr id="13" name="Immagine 12" descr="Immagine che contiene gatto, interni, finestra, vivendo&#10;&#10;Descrizione generata automaticamente">
            <a:extLst>
              <a:ext uri="{FF2B5EF4-FFF2-40B4-BE49-F238E27FC236}">
                <a16:creationId xmlns:a16="http://schemas.microsoft.com/office/drawing/2014/main" id="{7CB4B506-2514-46CF-9CAC-62808006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04" y="1781664"/>
            <a:ext cx="5152753" cy="3836711"/>
          </a:xfrm>
          <a:prstGeom prst="rect">
            <a:avLst/>
          </a:prstGeom>
        </p:spPr>
      </p:pic>
      <p:pic>
        <p:nvPicPr>
          <p:cNvPr id="18" name="Immagine 17" descr="Immagine che contiene acqua, edificio, ponte, sedendo&#10;&#10;Descrizione generata automaticamente">
            <a:extLst>
              <a:ext uri="{FF2B5EF4-FFF2-40B4-BE49-F238E27FC236}">
                <a16:creationId xmlns:a16="http://schemas.microsoft.com/office/drawing/2014/main" id="{D9BD427D-15D0-4576-8E48-9098848F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08" y="1781663"/>
            <a:ext cx="1758043" cy="3836712"/>
          </a:xfrm>
          <a:prstGeom prst="rect">
            <a:avLst/>
          </a:prstGeom>
        </p:spPr>
      </p:pic>
      <p:pic>
        <p:nvPicPr>
          <p:cNvPr id="20" name="Immagine 19" descr="Immagine che contiene edificio, sedendo, nero, stanza&#10;&#10;Descrizione generata automaticamente">
            <a:extLst>
              <a:ext uri="{FF2B5EF4-FFF2-40B4-BE49-F238E27FC236}">
                <a16:creationId xmlns:a16="http://schemas.microsoft.com/office/drawing/2014/main" id="{D62D1CFC-969E-4788-ABB0-BAFC5F364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1" y="1781663"/>
            <a:ext cx="1772240" cy="3836712"/>
          </a:xfrm>
          <a:prstGeom prst="rect">
            <a:avLst/>
          </a:prstGeom>
        </p:spPr>
      </p:pic>
      <p:pic>
        <p:nvPicPr>
          <p:cNvPr id="22" name="Immagine 21" descr="Immagine che contiene interni, tavolo, edificio, vivendo&#10;&#10;Descrizione generata automaticamente">
            <a:extLst>
              <a:ext uri="{FF2B5EF4-FFF2-40B4-BE49-F238E27FC236}">
                <a16:creationId xmlns:a16="http://schemas.microsoft.com/office/drawing/2014/main" id="{7C77D19B-15EC-40FB-912E-67AEDE867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68" y="1781663"/>
            <a:ext cx="1772240" cy="3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666412-74F4-4DC7-A2CC-15A1A922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13" y="0"/>
            <a:ext cx="1226491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B8B9BD0-3FDD-4AB0-AE7F-D4677DEE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74" y="5831460"/>
            <a:ext cx="5086350" cy="819150"/>
          </a:xfrm>
          <a:prstGeom prst="rect">
            <a:avLst/>
          </a:prstGeom>
        </p:spPr>
      </p:pic>
      <p:pic>
        <p:nvPicPr>
          <p:cNvPr id="1026" name="Picture 2" descr="MRTK">
            <a:extLst>
              <a:ext uri="{FF2B5EF4-FFF2-40B4-BE49-F238E27FC236}">
                <a16:creationId xmlns:a16="http://schemas.microsoft.com/office/drawing/2014/main" id="{FA55879A-1399-4788-BEA4-441C4F30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2" y="2516957"/>
            <a:ext cx="4493442" cy="2563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i per google arcore manipulation">
            <a:extLst>
              <a:ext uri="{FF2B5EF4-FFF2-40B4-BE49-F238E27FC236}">
                <a16:creationId xmlns:a16="http://schemas.microsoft.com/office/drawing/2014/main" id="{68084966-AC93-4922-A6FB-BBA412F0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3" y="2516957"/>
            <a:ext cx="4493442" cy="2563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4656D67-FA5A-4F62-B97E-6BA44AD17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238" y="5762625"/>
            <a:ext cx="5429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156</Words>
  <Application>Microsoft Office PowerPoint</Application>
  <PresentationFormat>Widescreen</PresentationFormat>
  <Paragraphs>26</Paragraphs>
  <Slides>13</Slides>
  <Notes>1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Morisco</dc:creator>
  <cp:lastModifiedBy>Michele Morisco</cp:lastModifiedBy>
  <cp:revision>72</cp:revision>
  <dcterms:created xsi:type="dcterms:W3CDTF">2020-02-18T11:46:11Z</dcterms:created>
  <dcterms:modified xsi:type="dcterms:W3CDTF">2020-03-05T20:31:33Z</dcterms:modified>
</cp:coreProperties>
</file>